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Lst>
  <p:sldSz cx="15125700" cy="10693400"/>
  <p:notesSz cx="10021888" cy="6889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rningham Parish Council" initials="FP" lastIdx="1" clrIdx="0">
    <p:extLst>
      <p:ext uri="{19B8F6BF-5375-455C-9EA6-DF929625EA0E}">
        <p15:presenceInfo xmlns:p15="http://schemas.microsoft.com/office/powerpoint/2012/main" userId="f2c2400e245433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06" autoAdjust="0"/>
  </p:normalViewPr>
  <p:slideViewPr>
    <p:cSldViewPr>
      <p:cViewPr varScale="1">
        <p:scale>
          <a:sx n="43" d="100"/>
          <a:sy n="43" d="100"/>
        </p:scale>
        <p:origin x="136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6285" y="427736"/>
            <a:ext cx="1361313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4/28/2025</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lerk@farninghamparishcouncil.org" TargetMode="External"/><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hyperlink" Target="http://www.facebook.com/farninghampc" TargetMode="External"/><Relationship Id="rId4" Type="http://schemas.openxmlformats.org/officeDocument/2006/relationships/hyperlink" Target="http://www.farninghamparishcouncil.or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12B6DA-94AC-15CB-DB96-D9D14AEA7F1A}"/>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11E46478-7321-787F-576E-9DCB0A883371}"/>
              </a:ext>
            </a:extLst>
          </p:cNvPr>
          <p:cNvSpPr txBox="1"/>
          <p:nvPr/>
        </p:nvSpPr>
        <p:spPr>
          <a:xfrm>
            <a:off x="476247" y="8976370"/>
            <a:ext cx="4343403" cy="1342099"/>
          </a:xfrm>
          <a:prstGeom prst="rect">
            <a:avLst/>
          </a:prstGeom>
        </p:spPr>
        <p:txBody>
          <a:bodyPr vert="horz" wrap="square" lIns="0" tIns="13335" rIns="0" bIns="0" rtlCol="0">
            <a:spAutoFit/>
          </a:bodyPr>
          <a:lstStyle/>
          <a:p>
            <a:pPr marL="12700" marR="1207770">
              <a:lnSpc>
                <a:spcPct val="107900"/>
              </a:lnSpc>
              <a:spcBef>
                <a:spcPts val="105"/>
              </a:spcBef>
            </a:pPr>
            <a:r>
              <a:rPr lang="en-GB" sz="1600" dirty="0">
                <a:latin typeface="Arial"/>
                <a:cs typeface="Arial"/>
              </a:rPr>
              <a:t>Farningham</a:t>
            </a:r>
            <a:r>
              <a:rPr lang="en-GB" sz="1600" spc="-35" dirty="0">
                <a:latin typeface="Arial"/>
                <a:cs typeface="Arial"/>
              </a:rPr>
              <a:t> </a:t>
            </a:r>
            <a:r>
              <a:rPr lang="en-GB" sz="1600" dirty="0">
                <a:latin typeface="Arial"/>
                <a:cs typeface="Arial"/>
              </a:rPr>
              <a:t>Parish</a:t>
            </a:r>
            <a:r>
              <a:rPr lang="en-GB" sz="1600" spc="-30" dirty="0">
                <a:latin typeface="Arial"/>
                <a:cs typeface="Arial"/>
              </a:rPr>
              <a:t> </a:t>
            </a:r>
            <a:r>
              <a:rPr lang="en-GB" sz="1600" spc="-10" dirty="0">
                <a:latin typeface="Arial"/>
                <a:cs typeface="Arial"/>
              </a:rPr>
              <a:t>Council, </a:t>
            </a:r>
            <a:r>
              <a:rPr lang="en-GB" sz="1600" dirty="0">
                <a:latin typeface="Arial"/>
                <a:cs typeface="Arial"/>
              </a:rPr>
              <a:t>Farningham</a:t>
            </a:r>
            <a:r>
              <a:rPr lang="en-GB" sz="1600" spc="-35" dirty="0">
                <a:latin typeface="Arial"/>
                <a:cs typeface="Arial"/>
              </a:rPr>
              <a:t> </a:t>
            </a:r>
            <a:r>
              <a:rPr lang="en-GB" sz="1600" dirty="0">
                <a:latin typeface="Arial"/>
                <a:cs typeface="Arial"/>
              </a:rPr>
              <a:t>Village</a:t>
            </a:r>
            <a:r>
              <a:rPr lang="en-GB" sz="1600" spc="-30" dirty="0">
                <a:latin typeface="Arial"/>
                <a:cs typeface="Arial"/>
              </a:rPr>
              <a:t> </a:t>
            </a:r>
            <a:r>
              <a:rPr lang="en-GB" sz="1600" spc="-10" dirty="0">
                <a:latin typeface="Arial"/>
                <a:cs typeface="Arial"/>
              </a:rPr>
              <a:t>Hall, </a:t>
            </a:r>
          </a:p>
          <a:p>
            <a:pPr marL="12700" marR="1207770">
              <a:lnSpc>
                <a:spcPct val="107900"/>
              </a:lnSpc>
              <a:spcBef>
                <a:spcPts val="105"/>
              </a:spcBef>
            </a:pPr>
            <a:r>
              <a:rPr lang="en-GB" sz="1600" dirty="0">
                <a:latin typeface="Arial"/>
                <a:cs typeface="Arial"/>
              </a:rPr>
              <a:t>High</a:t>
            </a:r>
            <a:r>
              <a:rPr lang="en-GB" sz="1600" spc="-30" dirty="0">
                <a:latin typeface="Arial"/>
                <a:cs typeface="Arial"/>
              </a:rPr>
              <a:t> </a:t>
            </a:r>
            <a:r>
              <a:rPr lang="en-GB" sz="1600" spc="-10" dirty="0">
                <a:latin typeface="Arial"/>
                <a:cs typeface="Arial"/>
              </a:rPr>
              <a:t>Street,</a:t>
            </a:r>
            <a:endParaRPr lang="en-GB" sz="1600" dirty="0">
              <a:latin typeface="Arial"/>
              <a:cs typeface="Arial"/>
            </a:endParaRPr>
          </a:p>
          <a:p>
            <a:pPr marL="12700">
              <a:lnSpc>
                <a:spcPct val="100000"/>
              </a:lnSpc>
              <a:spcBef>
                <a:spcPts val="120"/>
              </a:spcBef>
            </a:pPr>
            <a:r>
              <a:rPr lang="en-GB" sz="1600" dirty="0">
                <a:latin typeface="Arial"/>
                <a:cs typeface="Arial"/>
              </a:rPr>
              <a:t>Farningham,</a:t>
            </a:r>
            <a:r>
              <a:rPr lang="en-GB" sz="1600" spc="-30" dirty="0">
                <a:latin typeface="Arial"/>
                <a:cs typeface="Arial"/>
              </a:rPr>
              <a:t> </a:t>
            </a:r>
          </a:p>
          <a:p>
            <a:pPr marL="12700">
              <a:lnSpc>
                <a:spcPct val="100000"/>
              </a:lnSpc>
              <a:spcBef>
                <a:spcPts val="120"/>
              </a:spcBef>
            </a:pPr>
            <a:r>
              <a:rPr lang="en-GB" sz="1600" dirty="0">
                <a:latin typeface="Arial"/>
                <a:cs typeface="Arial"/>
              </a:rPr>
              <a:t>Kent</a:t>
            </a:r>
            <a:r>
              <a:rPr lang="en-GB" sz="1600" spc="-30" dirty="0">
                <a:latin typeface="Arial"/>
                <a:cs typeface="Arial"/>
              </a:rPr>
              <a:t> </a:t>
            </a:r>
            <a:r>
              <a:rPr lang="en-GB" sz="1600" dirty="0">
                <a:latin typeface="Arial"/>
                <a:cs typeface="Arial"/>
              </a:rPr>
              <a:t>DA4</a:t>
            </a:r>
            <a:r>
              <a:rPr lang="en-GB" sz="1600" spc="-35" dirty="0">
                <a:latin typeface="Arial"/>
                <a:cs typeface="Arial"/>
              </a:rPr>
              <a:t> </a:t>
            </a:r>
            <a:r>
              <a:rPr lang="en-GB" sz="1600" spc="-25" dirty="0">
                <a:latin typeface="Arial"/>
                <a:cs typeface="Arial"/>
              </a:rPr>
              <a:t>0DH</a:t>
            </a:r>
            <a:endParaRPr lang="en-GB" sz="1600" dirty="0">
              <a:latin typeface="Arial"/>
              <a:cs typeface="Arial"/>
            </a:endParaRPr>
          </a:p>
        </p:txBody>
      </p:sp>
      <p:pic>
        <p:nvPicPr>
          <p:cNvPr id="16" name="object 16">
            <a:extLst>
              <a:ext uri="{FF2B5EF4-FFF2-40B4-BE49-F238E27FC236}">
                <a16:creationId xmlns:a16="http://schemas.microsoft.com/office/drawing/2014/main" id="{4509C88D-AA9A-CEAD-24E5-39149BD46260}"/>
              </a:ext>
            </a:extLst>
          </p:cNvPr>
          <p:cNvPicPr/>
          <p:nvPr/>
        </p:nvPicPr>
        <p:blipFill>
          <a:blip r:embed="rId2" cstate="print"/>
          <a:stretch>
            <a:fillRect/>
          </a:stretch>
        </p:blipFill>
        <p:spPr>
          <a:xfrm>
            <a:off x="12140389" y="98169"/>
            <a:ext cx="2256519" cy="914994"/>
          </a:xfrm>
          <a:prstGeom prst="rect">
            <a:avLst/>
          </a:prstGeom>
        </p:spPr>
      </p:pic>
      <p:sp>
        <p:nvSpPr>
          <p:cNvPr id="4" name="TextBox 3">
            <a:extLst>
              <a:ext uri="{FF2B5EF4-FFF2-40B4-BE49-F238E27FC236}">
                <a16:creationId xmlns:a16="http://schemas.microsoft.com/office/drawing/2014/main" id="{58BE406B-8D1C-4711-A0A8-901534117499}"/>
              </a:ext>
            </a:extLst>
          </p:cNvPr>
          <p:cNvSpPr txBox="1"/>
          <p:nvPr/>
        </p:nvSpPr>
        <p:spPr>
          <a:xfrm>
            <a:off x="8058150" y="1429665"/>
            <a:ext cx="6705600" cy="1415772"/>
          </a:xfrm>
          <a:prstGeom prst="rect">
            <a:avLst/>
          </a:prstGeom>
          <a:noFill/>
          <a:ln>
            <a:noFill/>
          </a:ln>
        </p:spPr>
        <p:txBody>
          <a:bodyPr wrap="square" rtlCol="0">
            <a:spAutoFit/>
          </a:bodyPr>
          <a:lstStyle/>
          <a:p>
            <a:pPr algn="ctr"/>
            <a:r>
              <a:rPr lang="en-GB" sz="3600" b="1" i="0" dirty="0">
                <a:solidFill>
                  <a:srgbClr val="000000"/>
                </a:solidFill>
                <a:effectLst/>
                <a:latin typeface="+mn-lt"/>
              </a:rPr>
              <a:t>Building a Stronger Community, Shaping Our Future Together</a:t>
            </a:r>
            <a:endParaRPr lang="en-GB" sz="3600" dirty="0">
              <a:latin typeface="+mn-lt"/>
            </a:endParaRPr>
          </a:p>
          <a:p>
            <a:pPr>
              <a:spcAft>
                <a:spcPts val="800"/>
              </a:spcAft>
            </a:pPr>
            <a:endParaRPr lang="en-GB" sz="1400" kern="100" dirty="0">
              <a:effectLst/>
              <a:latin typeface="Arial" panose="020B0604020202020204" pitchFamily="34" charset="0"/>
              <a:ea typeface="Aptos" panose="020F0502020204030204" pitchFamily="34" charset="0"/>
              <a:cs typeface="Arial" panose="020B0604020202020204" pitchFamily="34" charset="0"/>
            </a:endParaRPr>
          </a:p>
        </p:txBody>
      </p:sp>
      <p:sp>
        <p:nvSpPr>
          <p:cNvPr id="14" name="object 6">
            <a:extLst>
              <a:ext uri="{FF2B5EF4-FFF2-40B4-BE49-F238E27FC236}">
                <a16:creationId xmlns:a16="http://schemas.microsoft.com/office/drawing/2014/main" id="{292EB019-E4FE-EFF3-34F7-0BFAA0AC5DB2}"/>
              </a:ext>
            </a:extLst>
          </p:cNvPr>
          <p:cNvSpPr txBox="1"/>
          <p:nvPr/>
        </p:nvSpPr>
        <p:spPr>
          <a:xfrm>
            <a:off x="3175867" y="9287674"/>
            <a:ext cx="4276255" cy="1030795"/>
          </a:xfrm>
          <a:prstGeom prst="rect">
            <a:avLst/>
          </a:prstGeom>
        </p:spPr>
        <p:txBody>
          <a:bodyPr vert="horz" wrap="square" lIns="0" tIns="13335" rIns="0" bIns="0" rtlCol="0">
            <a:spAutoFit/>
          </a:bodyPr>
          <a:lstStyle/>
          <a:p>
            <a:pPr marL="12700">
              <a:lnSpc>
                <a:spcPct val="100000"/>
              </a:lnSpc>
            </a:pPr>
            <a:r>
              <a:rPr lang="en-GB" sz="1600" dirty="0">
                <a:latin typeface="Arial"/>
                <a:cs typeface="Arial"/>
              </a:rPr>
              <a:t>Tel:</a:t>
            </a:r>
            <a:r>
              <a:rPr lang="en-GB" sz="1600" spc="-20" dirty="0">
                <a:latin typeface="Arial"/>
                <a:cs typeface="Arial"/>
              </a:rPr>
              <a:t> </a:t>
            </a:r>
            <a:r>
              <a:rPr sz="1600" dirty="0">
                <a:latin typeface="Arial"/>
                <a:cs typeface="Arial"/>
              </a:rPr>
              <a:t>07799</a:t>
            </a:r>
            <a:r>
              <a:rPr sz="1600" spc="-15" dirty="0">
                <a:latin typeface="Arial"/>
                <a:cs typeface="Arial"/>
              </a:rPr>
              <a:t> </a:t>
            </a:r>
            <a:r>
              <a:rPr sz="1600" spc="-10" dirty="0">
                <a:latin typeface="Arial"/>
                <a:cs typeface="Arial"/>
              </a:rPr>
              <a:t>256668</a:t>
            </a:r>
            <a:endParaRPr sz="1600" dirty="0">
              <a:latin typeface="Arial"/>
              <a:cs typeface="Arial"/>
            </a:endParaRPr>
          </a:p>
          <a:p>
            <a:pPr marL="12700">
              <a:lnSpc>
                <a:spcPct val="100000"/>
              </a:lnSpc>
              <a:spcBef>
                <a:spcPts val="110"/>
              </a:spcBef>
            </a:pPr>
            <a:r>
              <a:rPr sz="1600" dirty="0">
                <a:latin typeface="Arial"/>
                <a:cs typeface="Arial"/>
              </a:rPr>
              <a:t>Email:</a:t>
            </a:r>
            <a:r>
              <a:rPr sz="1600" spc="-20" dirty="0">
                <a:latin typeface="Arial"/>
                <a:cs typeface="Arial"/>
              </a:rPr>
              <a:t> </a:t>
            </a:r>
            <a:r>
              <a:rPr sz="1600" spc="-10" dirty="0">
                <a:latin typeface="Arial"/>
                <a:cs typeface="Arial"/>
                <a:hlinkClick r:id="rId3"/>
              </a:rPr>
              <a:t>clerk@farninghamparishcouncil.org</a:t>
            </a:r>
            <a:endParaRPr lang="en-GB" sz="1600" spc="-10" dirty="0">
              <a:latin typeface="Arial"/>
              <a:cs typeface="Arial"/>
            </a:endParaRPr>
          </a:p>
          <a:p>
            <a:pPr marL="12700" marR="5080">
              <a:lnSpc>
                <a:spcPct val="107500"/>
              </a:lnSpc>
              <a:spcBef>
                <a:spcPts val="10"/>
              </a:spcBef>
            </a:pPr>
            <a:r>
              <a:rPr lang="en-GB" sz="1600" dirty="0">
                <a:latin typeface="Arial"/>
                <a:cs typeface="Arial"/>
              </a:rPr>
              <a:t>Web:</a:t>
            </a:r>
            <a:r>
              <a:rPr lang="en-GB" sz="1600" spc="315" dirty="0">
                <a:latin typeface="Arial"/>
                <a:cs typeface="Arial"/>
              </a:rPr>
              <a:t> </a:t>
            </a:r>
            <a:r>
              <a:rPr lang="en-GB" sz="1600" spc="-10" dirty="0">
                <a:latin typeface="Arial"/>
                <a:cs typeface="Arial"/>
                <a:hlinkClick r:id="rId4"/>
              </a:rPr>
              <a:t>www.farninghamparishcouncil.org</a:t>
            </a:r>
            <a:r>
              <a:rPr lang="en-GB" sz="1600" spc="-10" dirty="0">
                <a:latin typeface="Arial"/>
                <a:cs typeface="Arial"/>
              </a:rPr>
              <a:t> </a:t>
            </a:r>
            <a:r>
              <a:rPr lang="en-GB" sz="1600" dirty="0">
                <a:latin typeface="Arial"/>
                <a:cs typeface="Arial"/>
              </a:rPr>
              <a:t>Facebook: </a:t>
            </a:r>
            <a:r>
              <a:rPr lang="en-GB" sz="1600" spc="-10" dirty="0">
                <a:latin typeface="Arial"/>
                <a:cs typeface="Arial"/>
                <a:hlinkClick r:id="rId5"/>
              </a:rPr>
              <a:t>www.facebook.com/farninghampc</a:t>
            </a:r>
            <a:endParaRPr lang="en-GB" sz="1600" dirty="0">
              <a:latin typeface="Arial"/>
              <a:cs typeface="Arial"/>
            </a:endParaRPr>
          </a:p>
        </p:txBody>
      </p:sp>
      <p:sp>
        <p:nvSpPr>
          <p:cNvPr id="13" name="TextBox 12">
            <a:extLst>
              <a:ext uri="{FF2B5EF4-FFF2-40B4-BE49-F238E27FC236}">
                <a16:creationId xmlns:a16="http://schemas.microsoft.com/office/drawing/2014/main" id="{B484FEDD-BB1F-564B-B796-1F1ACE6ACA87}"/>
              </a:ext>
            </a:extLst>
          </p:cNvPr>
          <p:cNvSpPr txBox="1"/>
          <p:nvPr/>
        </p:nvSpPr>
        <p:spPr>
          <a:xfrm>
            <a:off x="476247" y="512929"/>
            <a:ext cx="5496688" cy="400110"/>
          </a:xfrm>
          <a:prstGeom prst="rect">
            <a:avLst/>
          </a:prstGeom>
          <a:noFill/>
        </p:spPr>
        <p:txBody>
          <a:bodyPr wrap="square" rtlCol="0">
            <a:spAutoFit/>
          </a:bodyPr>
          <a:lstStyle/>
          <a:p>
            <a:r>
              <a:rPr lang="en-GB" sz="2000" b="1" dirty="0">
                <a:solidFill>
                  <a:schemeClr val="bg1"/>
                </a:solidFill>
              </a:rPr>
              <a:t>Carols and mulled wine* is back for 2024!</a:t>
            </a:r>
          </a:p>
        </p:txBody>
      </p:sp>
      <p:sp>
        <p:nvSpPr>
          <p:cNvPr id="17" name="TextBox 16">
            <a:extLst>
              <a:ext uri="{FF2B5EF4-FFF2-40B4-BE49-F238E27FC236}">
                <a16:creationId xmlns:a16="http://schemas.microsoft.com/office/drawing/2014/main" id="{D26B52E7-0BA0-BFF2-139A-41D98C3742B6}"/>
              </a:ext>
            </a:extLst>
          </p:cNvPr>
          <p:cNvSpPr txBox="1"/>
          <p:nvPr/>
        </p:nvSpPr>
        <p:spPr>
          <a:xfrm>
            <a:off x="101805" y="712984"/>
            <a:ext cx="7121695" cy="6494085"/>
          </a:xfrm>
          <a:prstGeom prst="rect">
            <a:avLst/>
          </a:prstGeom>
          <a:noFill/>
          <a:ln>
            <a:solidFill>
              <a:schemeClr val="bg1"/>
            </a:solidFill>
          </a:ln>
        </p:spPr>
        <p:txBody>
          <a:bodyPr wrap="square" rtlCol="0">
            <a:spAutoFit/>
          </a:bodyPr>
          <a:lstStyle/>
          <a:p>
            <a:pPr algn="ctr"/>
            <a:r>
              <a:rPr lang="en-GB" sz="2600" dirty="0">
                <a:solidFill>
                  <a:schemeClr val="tx1"/>
                </a:solidFill>
                <a:latin typeface="+mn-lt"/>
              </a:rPr>
              <a:t>Join us to learn more about the Neighbourhood Plan and how you can get involved:</a:t>
            </a:r>
          </a:p>
          <a:p>
            <a:pPr algn="ctr"/>
            <a:endParaRPr lang="en-GB" sz="2600" dirty="0">
              <a:solidFill>
                <a:schemeClr val="tx1"/>
              </a:solidFill>
              <a:latin typeface="+mn-lt"/>
            </a:endParaRPr>
          </a:p>
          <a:p>
            <a:pPr algn="ctr"/>
            <a:r>
              <a:rPr lang="en-GB" sz="2600" b="1" dirty="0">
                <a:solidFill>
                  <a:schemeClr val="tx1"/>
                </a:solidFill>
                <a:latin typeface="+mn-lt"/>
              </a:rPr>
              <a:t>Thursday 22nd May 2025, 10am, St. Martin’s Church, Eynsford.</a:t>
            </a:r>
          </a:p>
          <a:p>
            <a:pPr algn="ctr"/>
            <a:endParaRPr lang="en-GB" sz="2600" b="1" dirty="0">
              <a:solidFill>
                <a:schemeClr val="tx1"/>
              </a:solidFill>
              <a:latin typeface="+mn-lt"/>
            </a:endParaRPr>
          </a:p>
          <a:p>
            <a:pPr algn="ctr"/>
            <a:r>
              <a:rPr lang="en-GB" sz="2600" b="1" dirty="0">
                <a:solidFill>
                  <a:schemeClr val="tx1"/>
                </a:solidFill>
                <a:latin typeface="+mn-lt"/>
              </a:rPr>
              <a:t>Monday 2nd June 2025, 7pm, Farningham Village Hall, High Street, Farningham.</a:t>
            </a:r>
          </a:p>
          <a:p>
            <a:pPr algn="ctr"/>
            <a:endParaRPr lang="en-GB" sz="2600" b="1" dirty="0">
              <a:solidFill>
                <a:schemeClr val="tx1"/>
              </a:solidFill>
              <a:latin typeface="+mn-lt"/>
            </a:endParaRPr>
          </a:p>
          <a:p>
            <a:pPr algn="ctr"/>
            <a:r>
              <a:rPr lang="en-GB" sz="2600" dirty="0">
                <a:latin typeface="+mn-lt"/>
              </a:rPr>
              <a:t>The joint Plan will reflect the unique character of both villages while responding to the real needs and ambitions of local people. Once complete, the Neighbourhood Plan will have equal weight to Sevenoaks emerging Local Plan. It is now especially important with the future unitary authority structure that could be in place from April 2028.</a:t>
            </a:r>
          </a:p>
        </p:txBody>
      </p:sp>
      <p:pic>
        <p:nvPicPr>
          <p:cNvPr id="2" name="Picture 1">
            <a:extLst>
              <a:ext uri="{FF2B5EF4-FFF2-40B4-BE49-F238E27FC236}">
                <a16:creationId xmlns:a16="http://schemas.microsoft.com/office/drawing/2014/main" id="{3C9C7136-C44F-CE78-F49F-F90C46F64D12}"/>
              </a:ext>
            </a:extLst>
          </p:cNvPr>
          <p:cNvPicPr>
            <a:picLocks noChangeAspect="1"/>
          </p:cNvPicPr>
          <p:nvPr/>
        </p:nvPicPr>
        <p:blipFill>
          <a:blip r:embed="rId6"/>
          <a:stretch>
            <a:fillRect/>
          </a:stretch>
        </p:blipFill>
        <p:spPr>
          <a:xfrm>
            <a:off x="8096249" y="431037"/>
            <a:ext cx="3428669" cy="582126"/>
          </a:xfrm>
          <a:prstGeom prst="rect">
            <a:avLst/>
          </a:prstGeom>
        </p:spPr>
      </p:pic>
      <p:pic>
        <p:nvPicPr>
          <p:cNvPr id="3" name="Picture 2">
            <a:extLst>
              <a:ext uri="{FF2B5EF4-FFF2-40B4-BE49-F238E27FC236}">
                <a16:creationId xmlns:a16="http://schemas.microsoft.com/office/drawing/2014/main" id="{3DC25880-CA7D-C2ED-6607-E9A6D95A66A8}"/>
              </a:ext>
            </a:extLst>
          </p:cNvPr>
          <p:cNvPicPr>
            <a:picLocks noChangeAspect="1"/>
          </p:cNvPicPr>
          <p:nvPr/>
        </p:nvPicPr>
        <p:blipFill>
          <a:blip r:embed="rId7"/>
          <a:srcRect l="20519" t="3384" b="12078"/>
          <a:stretch/>
        </p:blipFill>
        <p:spPr>
          <a:xfrm>
            <a:off x="209550" y="7687121"/>
            <a:ext cx="7059824" cy="809196"/>
          </a:xfrm>
          <a:prstGeom prst="rect">
            <a:avLst/>
          </a:prstGeom>
        </p:spPr>
      </p:pic>
      <p:sp>
        <p:nvSpPr>
          <p:cNvPr id="8" name="TextBox 7">
            <a:extLst>
              <a:ext uri="{FF2B5EF4-FFF2-40B4-BE49-F238E27FC236}">
                <a16:creationId xmlns:a16="http://schemas.microsoft.com/office/drawing/2014/main" id="{2C12BAC2-3F39-D5DE-D403-CAA9C6C4C031}"/>
              </a:ext>
            </a:extLst>
          </p:cNvPr>
          <p:cNvSpPr txBox="1"/>
          <p:nvPr/>
        </p:nvSpPr>
        <p:spPr>
          <a:xfrm>
            <a:off x="8324850" y="2845437"/>
            <a:ext cx="6134099" cy="2893100"/>
          </a:xfrm>
          <a:prstGeom prst="rect">
            <a:avLst/>
          </a:prstGeom>
          <a:noFill/>
        </p:spPr>
        <p:txBody>
          <a:bodyPr wrap="square" rtlCol="0">
            <a:spAutoFit/>
          </a:bodyPr>
          <a:lstStyle/>
          <a:p>
            <a:pPr algn="ctr"/>
            <a:r>
              <a:rPr lang="en-GB" sz="2600" dirty="0">
                <a:latin typeface="+mn-lt"/>
              </a:rPr>
              <a:t>Farningham Parish Council, Eynsford Parish Council and residents are working together to create a joint Neighbourhood Plan, which is a community-led vision for how our villages and surrounding areas should evolve over the next 15 to 20 years.</a:t>
            </a:r>
          </a:p>
          <a:p>
            <a:pPr algn="ctr"/>
            <a:endParaRPr lang="en-GB" sz="2600" dirty="0">
              <a:latin typeface="+mn-lt"/>
            </a:endParaRPr>
          </a:p>
        </p:txBody>
      </p:sp>
      <p:sp>
        <p:nvSpPr>
          <p:cNvPr id="11" name="TextBox 10">
            <a:extLst>
              <a:ext uri="{FF2B5EF4-FFF2-40B4-BE49-F238E27FC236}">
                <a16:creationId xmlns:a16="http://schemas.microsoft.com/office/drawing/2014/main" id="{C5092571-C6D3-969F-939E-D9583AB7C451}"/>
              </a:ext>
            </a:extLst>
          </p:cNvPr>
          <p:cNvSpPr txBox="1"/>
          <p:nvPr/>
        </p:nvSpPr>
        <p:spPr>
          <a:xfrm>
            <a:off x="8096249" y="8478905"/>
            <a:ext cx="6819901" cy="1569660"/>
          </a:xfrm>
          <a:prstGeom prst="rect">
            <a:avLst/>
          </a:prstGeom>
          <a:solidFill>
            <a:schemeClr val="accent3">
              <a:lumMod val="40000"/>
              <a:lumOff val="60000"/>
            </a:schemeClr>
          </a:solidFill>
          <a:ln>
            <a:solidFill>
              <a:schemeClr val="tx1"/>
            </a:solidFill>
          </a:ln>
        </p:spPr>
        <p:txBody>
          <a:bodyPr wrap="square" rtlCol="0">
            <a:spAutoFit/>
          </a:bodyPr>
          <a:lstStyle/>
          <a:p>
            <a:pPr algn="ctr"/>
            <a:r>
              <a:rPr lang="en-GB" sz="2400" dirty="0">
                <a:latin typeface="+mn-lt"/>
              </a:rPr>
              <a:t>We would like to hear from any residents that would like to get involved as either a member of the proposed Steering Group or to help develop plans and engage with your neighbours.</a:t>
            </a:r>
          </a:p>
        </p:txBody>
      </p:sp>
      <p:sp>
        <p:nvSpPr>
          <p:cNvPr id="5" name="TextBox 4">
            <a:extLst>
              <a:ext uri="{FF2B5EF4-FFF2-40B4-BE49-F238E27FC236}">
                <a16:creationId xmlns:a16="http://schemas.microsoft.com/office/drawing/2014/main" id="{3EDA09D6-6A1A-B59E-DEBC-8116A576DFEA}"/>
              </a:ext>
            </a:extLst>
          </p:cNvPr>
          <p:cNvSpPr txBox="1"/>
          <p:nvPr/>
        </p:nvSpPr>
        <p:spPr>
          <a:xfrm>
            <a:off x="8023302" y="5585805"/>
            <a:ext cx="6583880" cy="2589620"/>
          </a:xfrm>
          <a:prstGeom prst="rect">
            <a:avLst/>
          </a:prstGeom>
          <a:noFill/>
        </p:spPr>
        <p:txBody>
          <a:bodyPr wrap="square" rtlCol="0">
            <a:spAutoFit/>
          </a:bodyPr>
          <a:lstStyle/>
          <a:p>
            <a:pPr algn="ctr"/>
            <a:r>
              <a:rPr lang="en-GB" sz="2400" b="1" u="sng" dirty="0">
                <a:latin typeface="+mn-lt"/>
              </a:rPr>
              <a:t>Please join us to help shape:</a:t>
            </a:r>
          </a:p>
          <a:p>
            <a:pPr algn="ctr"/>
            <a:endParaRPr lang="en-GB" sz="1000" b="1" u="sng" dirty="0">
              <a:latin typeface="+mn-lt"/>
            </a:endParaRPr>
          </a:p>
          <a:p>
            <a:pPr marL="342900" indent="-342900" algn="ctr">
              <a:buFont typeface="Arial" panose="020B0604020202020204" pitchFamily="34" charset="0"/>
              <a:buChar char="•"/>
            </a:pPr>
            <a:r>
              <a:rPr lang="en-GB" sz="2400" dirty="0">
                <a:latin typeface="+mn-lt"/>
              </a:rPr>
              <a:t>Housing and development</a:t>
            </a:r>
          </a:p>
          <a:p>
            <a:pPr marL="342900" indent="-342900" algn="ctr">
              <a:lnSpc>
                <a:spcPct val="150000"/>
              </a:lnSpc>
              <a:buFont typeface="Arial" panose="020B0604020202020204" pitchFamily="34" charset="0"/>
              <a:buChar char="•"/>
            </a:pPr>
            <a:r>
              <a:rPr lang="en-GB" sz="2400" dirty="0">
                <a:latin typeface="+mn-lt"/>
              </a:rPr>
              <a:t>The local landscape and character of the villages</a:t>
            </a:r>
          </a:p>
          <a:p>
            <a:pPr marL="342900" indent="-342900" algn="ctr">
              <a:lnSpc>
                <a:spcPct val="150000"/>
              </a:lnSpc>
              <a:buFont typeface="Arial" panose="020B0604020202020204" pitchFamily="34" charset="0"/>
              <a:buChar char="•"/>
            </a:pPr>
            <a:r>
              <a:rPr lang="en-GB" sz="2400" dirty="0">
                <a:latin typeface="+mn-lt"/>
              </a:rPr>
              <a:t>Valued community facilities, services and spaces</a:t>
            </a:r>
          </a:p>
          <a:p>
            <a:pPr marL="342900" indent="-342900" algn="ctr">
              <a:lnSpc>
                <a:spcPct val="150000"/>
              </a:lnSpc>
              <a:buFont typeface="Arial" panose="020B0604020202020204" pitchFamily="34" charset="0"/>
              <a:buChar char="•"/>
            </a:pPr>
            <a:r>
              <a:rPr lang="en-GB" sz="2400" dirty="0">
                <a:latin typeface="+mn-lt"/>
              </a:rPr>
              <a:t>A strong and sustainable local economy</a:t>
            </a:r>
          </a:p>
        </p:txBody>
      </p:sp>
    </p:spTree>
    <p:extLst>
      <p:ext uri="{BB962C8B-B14F-4D97-AF65-F5344CB8AC3E}">
        <p14:creationId xmlns:p14="http://schemas.microsoft.com/office/powerpoint/2010/main" val="1884016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TotalTime>
  <Words>273</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Daryl Burns2 (payroll)</dc:creator>
  <cp:lastModifiedBy>Farningham Parish Council</cp:lastModifiedBy>
  <cp:revision>180</cp:revision>
  <cp:lastPrinted>2025-03-21T11:33:43Z</cp:lastPrinted>
  <dcterms:created xsi:type="dcterms:W3CDTF">2024-05-17T09:30:27Z</dcterms:created>
  <dcterms:modified xsi:type="dcterms:W3CDTF">2025-04-28T09:17:38Z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2023-11-21T00:00:00Z</vt:filetime>
  </property>
  <property fmtid="{D5CDD505-2E9C-101B-9397-08002B2CF9AE}" pid="3" name="Creator">
    <vt:lpwstr>Microsoft® Publisher LTSC</vt:lpwstr>
  </property>
  <property fmtid="{D5CDD505-2E9C-101B-9397-08002B2CF9AE}" pid="4" name="LastSaved">
    <vt:filetime>2024-05-17T00:00:00Z</vt:filetime>
  </property>
  <property fmtid="{D5CDD505-2E9C-101B-9397-08002B2CF9AE}" pid="5" name="Producer">
    <vt:lpwstr>Microsoft® Publisher LTSC</vt:lpwstr>
  </property>
</Properties>
</file>